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3" r:id="rId3"/>
    <p:sldId id="842" r:id="rId4"/>
    <p:sldId id="927" r:id="rId5"/>
    <p:sldId id="929" r:id="rId6"/>
    <p:sldId id="931" r:id="rId7"/>
    <p:sldId id="933" r:id="rId8"/>
    <p:sldId id="930" r:id="rId9"/>
    <p:sldId id="934" r:id="rId10"/>
    <p:sldId id="935" r:id="rId11"/>
    <p:sldId id="926" r:id="rId12"/>
    <p:sldId id="937" r:id="rId13"/>
    <p:sldId id="938" r:id="rId14"/>
    <p:sldId id="944" r:id="rId15"/>
    <p:sldId id="945" r:id="rId16"/>
    <p:sldId id="946" r:id="rId17"/>
    <p:sldId id="947" r:id="rId18"/>
    <p:sldId id="948" r:id="rId19"/>
    <p:sldId id="949" r:id="rId20"/>
    <p:sldId id="950" r:id="rId21"/>
    <p:sldId id="951" r:id="rId22"/>
    <p:sldId id="943" r:id="rId23"/>
    <p:sldId id="932" r:id="rId24"/>
    <p:sldId id="940" r:id="rId25"/>
    <p:sldId id="941" r:id="rId26"/>
    <p:sldId id="942" r:id="rId27"/>
    <p:sldId id="952" r:id="rId28"/>
    <p:sldId id="390" r:id="rId29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张良" initials="zrclxlv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00"/>
    <a:srgbClr val="006600"/>
    <a:srgbClr val="008000"/>
    <a:srgbClr val="FF99FF"/>
    <a:srgbClr val="FF71FF"/>
    <a:srgbClr val="8AFE90"/>
    <a:srgbClr val="E74FE7"/>
    <a:srgbClr val="44FE4D"/>
    <a:srgbClr val="5CFE64"/>
    <a:srgbClr val="5FF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09" autoAdjust="0"/>
    <p:restoredTop sz="91767" autoAdjust="0"/>
  </p:normalViewPr>
  <p:slideViewPr>
    <p:cSldViewPr>
      <p:cViewPr varScale="1">
        <p:scale>
          <a:sx n="139" d="100"/>
          <a:sy n="139" d="100"/>
        </p:scale>
        <p:origin x="480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29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>
      <p:cViewPr>
        <p:scale>
          <a:sx n="56" d="100"/>
          <a:sy n="56" d="100"/>
        </p:scale>
        <p:origin x="-183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en-US" altLang="zh-CN"/>
              <a:t>5656</a:t>
            </a:r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47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98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047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050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239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50E7B-4C9C-443D-859E-6BE6536975E9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798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4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  <a:endParaRPr lang="en-US" altLang="zh-CN" noProof="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  <a:endParaRPr lang="en-US" altLang="zh-CN" noProof="0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2800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spcBef>
                <a:spcPts val="600"/>
              </a:spcBef>
              <a:buClr>
                <a:schemeClr val="bg2">
                  <a:lumMod val="10000"/>
                </a:schemeClr>
              </a:buClr>
              <a:buSzPct val="85000"/>
              <a:def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58477" indent="-253260">
              <a:spcBef>
                <a:spcPts val="600"/>
              </a:spcBef>
              <a:buSzPct val="85000"/>
              <a:buFont typeface="Wingdings" panose="05000000000000000000" pitchFamily="2" charset="2"/>
              <a:buChar char="Ø"/>
              <a:def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48064" y="841276"/>
            <a:ext cx="3528392" cy="288032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23528" y="985292"/>
            <a:ext cx="828092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lang="zh-CN" altLang="en-US" dirty="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lang="zh-CN" altLang="en-US" sz="1600" dirty="0" smtClean="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/>
              <a:t>单击图标添加剪 贴画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单击此处编辑二级目录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12360" y="0"/>
            <a:ext cx="1053480" cy="409228"/>
          </a:xfrm>
        </p:spPr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2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2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658477" indent="-253260" algn="l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loud.tencent.com/document/product/213/3039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网络运维管理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644460"/>
          </a:xfrm>
        </p:spPr>
        <p:txBody>
          <a:bodyPr/>
          <a:lstStyle/>
          <a:p>
            <a:r>
              <a:rPr lang="zh-CN" altLang="en-US" sz="2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讲：</a:t>
            </a:r>
            <a:r>
              <a:rPr lang="en-US" altLang="zh-CN" sz="2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NTP</a:t>
            </a:r>
            <a:r>
              <a:rPr lang="zh-CN" altLang="en-US" sz="2800" b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服务实现</a:t>
            </a:r>
            <a:endParaRPr lang="en-US" altLang="zh-CN" sz="28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88" y="1921396"/>
            <a:ext cx="8229600" cy="949854"/>
          </a:xfrm>
        </p:spPr>
        <p:txBody>
          <a:bodyPr/>
          <a:lstStyle/>
          <a:p>
            <a:r>
              <a:rPr lang="en-US" altLang="zh-CN" dirty="0"/>
              <a:t>3. NTP</a:t>
            </a:r>
            <a:r>
              <a:rPr lang="zh-CN" altLang="en-US" dirty="0"/>
              <a:t>版本的演进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7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NTP</a:t>
            </a:r>
            <a:r>
              <a:rPr lang="zh-CN" altLang="en-US" dirty="0"/>
              <a:t>版本的演进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19575"/>
              </p:ext>
            </p:extLst>
          </p:nvPr>
        </p:nvGraphicFramePr>
        <p:xfrm>
          <a:off x="622353" y="1273324"/>
          <a:ext cx="7932204" cy="396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3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版本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协议号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描述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71">
                <a:tc>
                  <a:txBody>
                    <a:bodyPr/>
                    <a:lstStyle/>
                    <a:p>
                      <a:r>
                        <a:rPr lang="en-US" dirty="0"/>
                        <a:t>NTPv1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1988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1059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NTPv1</a:t>
                      </a:r>
                      <a:r>
                        <a:rPr lang="zh-CN" altLang="en-US" dirty="0"/>
                        <a:t>首次提出了完整的</a:t>
                      </a:r>
                      <a:r>
                        <a:rPr lang="en-US" altLang="zh-CN" dirty="0"/>
                        <a:t>NTP</a:t>
                      </a:r>
                      <a:r>
                        <a:rPr lang="zh-CN" altLang="en-US" dirty="0"/>
                        <a:t>规则以及算法，但是</a:t>
                      </a:r>
                      <a:r>
                        <a:rPr lang="en-US" altLang="zh-CN" dirty="0"/>
                        <a:t>NTPv1</a:t>
                      </a:r>
                      <a:r>
                        <a:rPr lang="zh-CN" altLang="en-US" dirty="0"/>
                        <a:t>不支持认证和控制消息。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750">
                <a:tc>
                  <a:txBody>
                    <a:bodyPr/>
                    <a:lstStyle/>
                    <a:p>
                      <a:r>
                        <a:rPr lang="en-US"/>
                        <a:t>NTPv2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1989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1119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NTPv2</a:t>
                      </a:r>
                      <a:r>
                        <a:rPr lang="zh-CN" altLang="en-US" dirty="0"/>
                        <a:t>在</a:t>
                      </a:r>
                      <a:r>
                        <a:rPr lang="en-US" altLang="zh-CN" dirty="0"/>
                        <a:t>NTPv1</a:t>
                      </a:r>
                      <a:r>
                        <a:rPr lang="zh-CN" altLang="en-US" dirty="0"/>
                        <a:t>的基础上支持认证和控制消息。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671">
                <a:tc>
                  <a:txBody>
                    <a:bodyPr/>
                    <a:lstStyle/>
                    <a:p>
                      <a:r>
                        <a:rPr lang="en-US" dirty="0"/>
                        <a:t>NTPv3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1992</a:t>
                      </a:r>
                      <a:r>
                        <a:rPr lang="zh-CN" altLang="en-US"/>
                        <a:t>年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月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1305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NTPv3</a:t>
                      </a:r>
                      <a:r>
                        <a:rPr lang="zh-CN" altLang="en-US" dirty="0"/>
                        <a:t>正式引入了校正原则，并改进了时钟选择和时钟过滤算法。</a:t>
                      </a:r>
                      <a:r>
                        <a:rPr lang="en-US" altLang="zh-CN" dirty="0"/>
                        <a:t>NTPv3</a:t>
                      </a:r>
                      <a:r>
                        <a:rPr lang="zh-CN" altLang="en-US" dirty="0"/>
                        <a:t>目前应用较为广泛。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6407">
                <a:tc>
                  <a:txBody>
                    <a:bodyPr/>
                    <a:lstStyle/>
                    <a:p>
                      <a:r>
                        <a:rPr lang="en-US" dirty="0"/>
                        <a:t>NTPv4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2010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RFC 5905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NTPv3</a:t>
                      </a:r>
                      <a:r>
                        <a:rPr lang="zh-CN" altLang="en-US" dirty="0"/>
                        <a:t>仅支持</a:t>
                      </a:r>
                      <a:r>
                        <a:rPr lang="en-US" altLang="zh-CN" dirty="0"/>
                        <a:t>IPv4</a:t>
                      </a:r>
                      <a:r>
                        <a:rPr lang="zh-CN" altLang="en-US" dirty="0"/>
                        <a:t>网络，但是随着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IPv6</a:t>
                      </a:r>
                      <a:r>
                        <a:rPr lang="zh-CN" altLang="en-US" dirty="0"/>
                        <a:t>的发展和对网络安全性的要求不断提高，</a:t>
                      </a:r>
                      <a:r>
                        <a:rPr lang="en-US" altLang="zh-CN" dirty="0"/>
                        <a:t>NTPv4</a:t>
                      </a:r>
                      <a:r>
                        <a:rPr lang="zh-CN" altLang="en-US" dirty="0"/>
                        <a:t>产生。</a:t>
                      </a:r>
                      <a:r>
                        <a:rPr lang="en-US" altLang="zh-CN" dirty="0"/>
                        <a:t>NTPv4</a:t>
                      </a:r>
                      <a:r>
                        <a:rPr lang="zh-CN" altLang="en-US" dirty="0"/>
                        <a:t>是对</a:t>
                      </a:r>
                      <a:r>
                        <a:rPr lang="en-US" altLang="zh-CN" dirty="0"/>
                        <a:t>NTPv3</a:t>
                      </a:r>
                      <a:r>
                        <a:rPr lang="zh-CN" altLang="en-US" dirty="0"/>
                        <a:t>的扩展，并兼容</a:t>
                      </a:r>
                      <a:r>
                        <a:rPr lang="en-US" altLang="zh-CN" dirty="0"/>
                        <a:t>NTPv3</a:t>
                      </a:r>
                      <a:r>
                        <a:rPr lang="zh-CN" altLang="en-US" dirty="0"/>
                        <a:t>。 </a:t>
                      </a:r>
                      <a:r>
                        <a:rPr lang="en-US" altLang="zh-CN" dirty="0"/>
                        <a:t>NTPv4</a:t>
                      </a:r>
                      <a:r>
                        <a:rPr lang="zh-CN" altLang="en-US" dirty="0"/>
                        <a:t>同时支持</a:t>
                      </a:r>
                      <a:r>
                        <a:rPr lang="en-US" altLang="zh-CN" dirty="0"/>
                        <a:t>IPv4</a:t>
                      </a:r>
                      <a:r>
                        <a:rPr lang="zh-CN" altLang="en-US" dirty="0"/>
                        <a:t>和</a:t>
                      </a:r>
                      <a:r>
                        <a:rPr lang="en-US" altLang="zh-CN" dirty="0"/>
                        <a:t>IPv6</a:t>
                      </a:r>
                      <a:r>
                        <a:rPr lang="zh-CN" altLang="en-US" dirty="0"/>
                        <a:t>网络。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NTPv4</a:t>
                      </a:r>
                      <a:r>
                        <a:rPr lang="zh-CN" altLang="en-US" dirty="0"/>
                        <a:t>提供了一套完整的加密认证体系，安全性上相对</a:t>
                      </a:r>
                      <a:r>
                        <a:rPr lang="en-US" altLang="zh-CN" dirty="0"/>
                        <a:t>NTPv3</a:t>
                      </a:r>
                      <a:r>
                        <a:rPr lang="zh-CN" altLang="en-US" dirty="0"/>
                        <a:t>有了很大的提高。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63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88" y="1921396"/>
            <a:ext cx="8229600" cy="949854"/>
          </a:xfrm>
        </p:spPr>
        <p:txBody>
          <a:bodyPr/>
          <a:lstStyle/>
          <a:p>
            <a:r>
              <a:rPr lang="en-US" altLang="zh-CN" dirty="0"/>
              <a:t>4. NTP</a:t>
            </a:r>
            <a:r>
              <a:rPr lang="zh-CN" altLang="en-US" dirty="0"/>
              <a:t>的基本原理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1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3484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3648" y="4128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080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660232" y="4190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r>
              <a:rPr lang="en-US" altLang="zh-CN" dirty="0"/>
              <a:t>4. NTP</a:t>
            </a:r>
            <a:r>
              <a:rPr lang="zh-CN" altLang="en-US" dirty="0"/>
              <a:t>的基本原理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9552" y="1345332"/>
            <a:ext cx="8229600" cy="142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dirty="0"/>
              <a:t>NTP</a:t>
            </a:r>
            <a:r>
              <a:rPr lang="zh-CN" altLang="en-US" dirty="0"/>
              <a:t>客户端和</a:t>
            </a:r>
            <a:r>
              <a:rPr lang="en-US" altLang="zh-CN" dirty="0"/>
              <a:t>NTP</a:t>
            </a:r>
            <a:r>
              <a:rPr lang="zh-CN" altLang="en-US" dirty="0"/>
              <a:t>服务器相连，它们都有自己独立的系统时钟，现在通过</a:t>
            </a:r>
            <a:r>
              <a:rPr lang="en-US" altLang="zh-CN" dirty="0"/>
              <a:t>NTP</a:t>
            </a:r>
            <a:r>
              <a:rPr lang="zh-CN" altLang="en-US" dirty="0"/>
              <a:t>实现系统时钟自动同步</a:t>
            </a:r>
            <a:endParaRPr lang="en-US" altLang="zh-CN" dirty="0"/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altLang="zh-CN" dirty="0"/>
              <a:t>NTP</a:t>
            </a:r>
            <a:r>
              <a:rPr lang="zh-CN" altLang="en-US" dirty="0"/>
              <a:t>客户端的时钟设定为</a:t>
            </a:r>
            <a:r>
              <a:rPr lang="en-US" altLang="zh-CN" dirty="0"/>
              <a:t>Ta</a:t>
            </a:r>
            <a:r>
              <a:rPr lang="zh-CN" altLang="en-US" dirty="0"/>
              <a:t>，</a:t>
            </a:r>
            <a:r>
              <a:rPr lang="en-US" altLang="zh-CN" dirty="0"/>
              <a:t>NTP</a:t>
            </a:r>
            <a:r>
              <a:rPr lang="zh-CN" altLang="en-US" dirty="0"/>
              <a:t>服务器的时钟设定为</a:t>
            </a:r>
            <a:r>
              <a:rPr lang="en-US" altLang="zh-CN" dirty="0"/>
              <a:t>Tb</a:t>
            </a:r>
            <a:r>
              <a:rPr lang="zh-CN" altLang="en-US" dirty="0"/>
              <a:t>。假设</a:t>
            </a:r>
            <a:r>
              <a:rPr lang="en-US" altLang="zh-CN" dirty="0"/>
              <a:t>Ta</a:t>
            </a:r>
            <a:r>
              <a:rPr lang="zh-CN" altLang="en-US" dirty="0"/>
              <a:t>比</a:t>
            </a:r>
            <a:r>
              <a:rPr lang="en-US" altLang="zh-CN" dirty="0"/>
              <a:t>Tb</a:t>
            </a:r>
            <a:r>
              <a:rPr lang="zh-CN" altLang="en-US" dirty="0"/>
              <a:t>慢</a:t>
            </a:r>
            <a:r>
              <a:rPr lang="en-US" altLang="zh-CN" dirty="0"/>
              <a:t>3</a:t>
            </a:r>
            <a:r>
              <a:rPr lang="zh-CN" altLang="en-US" dirty="0"/>
              <a:t>分钟</a:t>
            </a:r>
            <a:endParaRPr lang="en-US" altLang="zh-CN" dirty="0"/>
          </a:p>
          <a:p>
            <a:pPr>
              <a:lnSpc>
                <a:spcPts val="2500"/>
              </a:lnSpc>
            </a:pPr>
            <a:endParaRPr lang="zh-CN" altLang="en-US" dirty="0"/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95936" y="2976116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stCxn id="9" idx="3"/>
            <a:endCxn id="2" idx="2"/>
          </p:cNvCxnSpPr>
          <p:nvPr/>
        </p:nvCxnSpPr>
        <p:spPr bwMode="auto">
          <a:xfrm>
            <a:off x="2628752" y="3361052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78792" y="3372160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1187624" y="465770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慢（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分钟）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E72D6A6-3D48-48E8-8C0C-B61507842DA4}"/>
              </a:ext>
            </a:extLst>
          </p:cNvPr>
          <p:cNvSpPr txBox="1"/>
          <p:nvPr/>
        </p:nvSpPr>
        <p:spPr>
          <a:xfrm>
            <a:off x="6372200" y="46805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标准时间</a:t>
            </a:r>
          </a:p>
        </p:txBody>
      </p:sp>
    </p:spTree>
    <p:extLst>
      <p:ext uri="{BB962C8B-B14F-4D97-AF65-F5344CB8AC3E}">
        <p14:creationId xmlns:p14="http://schemas.microsoft.com/office/powerpoint/2010/main" val="46392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3484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3648" y="4128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080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660232" y="4190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74361"/>
            <a:ext cx="8229600" cy="949854"/>
          </a:xfrm>
        </p:spPr>
        <p:txBody>
          <a:bodyPr/>
          <a:lstStyle/>
          <a:p>
            <a:pPr marL="457200" indent="-457200">
              <a:lnSpc>
                <a:spcPts val="2800"/>
              </a:lnSpc>
              <a:buFont typeface="+mj-ea"/>
              <a:buAutoNum type="circleNumDbPlain"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客户端在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客户端的时间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，假设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8:00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）发送一个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请求报文给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服务器，该请求报文携带离开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客户端时的时间戳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95936" y="2976116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 bwMode="auto">
          <a:xfrm>
            <a:off x="2628752" y="3361052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cxnSpLocks/>
            <a:stCxn id="2" idx="0"/>
            <a:endCxn id="11" idx="1"/>
          </p:cNvCxnSpPr>
          <p:nvPr/>
        </p:nvCxnSpPr>
        <p:spPr bwMode="auto">
          <a:xfrm>
            <a:off x="5578792" y="3372160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485403" y="449935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T1=8:00</a:t>
            </a:r>
          </a:p>
          <a:p>
            <a:pPr algn="ctr"/>
            <a:r>
              <a:rPr lang="zh-CN" altLang="en-US" sz="2000" dirty="0"/>
              <a:t>注意：比标准时间慢</a:t>
            </a:r>
            <a:r>
              <a:rPr lang="en-US" altLang="zh-CN" sz="2000" dirty="0"/>
              <a:t>3</a:t>
            </a:r>
            <a:r>
              <a:rPr lang="zh-CN" altLang="en-US" sz="2000" dirty="0"/>
              <a:t>分钟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E72D6A6-3D48-48E8-8C0C-B61507842DA4}"/>
              </a:ext>
            </a:extLst>
          </p:cNvPr>
          <p:cNvSpPr txBox="1"/>
          <p:nvPr/>
        </p:nvSpPr>
        <p:spPr>
          <a:xfrm>
            <a:off x="6300192" y="458569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T1’=8:03</a:t>
            </a:r>
          </a:p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服务器时间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xmlns="" id="{62FE4005-0A88-4094-A1B4-B42E3C0E9753}"/>
              </a:ext>
            </a:extLst>
          </p:cNvPr>
          <p:cNvSpPr/>
          <p:nvPr/>
        </p:nvSpPr>
        <p:spPr bwMode="auto">
          <a:xfrm>
            <a:off x="1125141" y="1395349"/>
            <a:ext cx="2870795" cy="1006205"/>
          </a:xfrm>
          <a:prstGeom prst="wedgeRoundRectCallout">
            <a:avLst>
              <a:gd name="adj1" fmla="val -21795"/>
              <a:gd name="adj2" fmla="val 100022"/>
              <a:gd name="adj3" fmla="val 16667"/>
            </a:avLst>
          </a:prstGeom>
          <a:solidFill>
            <a:srgbClr val="003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我在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时刻发送了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请求报文，该报文携带离开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客户端时的时间戳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2AC459E-B0CF-4D86-B51C-A262C7141FEA}"/>
              </a:ext>
            </a:extLst>
          </p:cNvPr>
          <p:cNvGrpSpPr/>
          <p:nvPr/>
        </p:nvGrpSpPr>
        <p:grpSpPr>
          <a:xfrm>
            <a:off x="2699792" y="2756516"/>
            <a:ext cx="1286619" cy="317008"/>
            <a:chOff x="2699792" y="2756516"/>
            <a:chExt cx="1286619" cy="317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505BE55-015F-47BC-8605-90085DB0895F}"/>
                </a:ext>
              </a:extLst>
            </p:cNvPr>
            <p:cNvSpPr/>
            <p:nvPr/>
          </p:nvSpPr>
          <p:spPr bwMode="auto">
            <a:xfrm>
              <a:off x="2699792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E7D0E276-2BA0-425F-A79C-52A957BA1BDD}"/>
                </a:ext>
              </a:extLst>
            </p:cNvPr>
            <p:cNvSpPr/>
            <p:nvPr/>
          </p:nvSpPr>
          <p:spPr bwMode="auto">
            <a:xfrm>
              <a:off x="3122315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65D5C289-AB17-4EF3-A44A-9648163525EC}"/>
                </a:ext>
              </a:extLst>
            </p:cNvPr>
            <p:cNvSpPr/>
            <p:nvPr/>
          </p:nvSpPr>
          <p:spPr bwMode="auto">
            <a:xfrm>
              <a:off x="3554363" y="2758421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9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 L 0.40521 -0.00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3484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3648" y="4128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080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660232" y="4190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49854"/>
          </a:xfrm>
        </p:spPr>
        <p:txBody>
          <a:bodyPr/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请求报文到达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服务器，此时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服务器的时刻为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服务器的时间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，假设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8:05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95936" y="2976116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stCxn id="9" idx="3"/>
            <a:endCxn id="2" idx="2"/>
          </p:cNvCxnSpPr>
          <p:nvPr/>
        </p:nvCxnSpPr>
        <p:spPr bwMode="auto">
          <a:xfrm>
            <a:off x="2628752" y="3361052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78792" y="3372160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E72D6A6-3D48-48E8-8C0C-B61507842DA4}"/>
              </a:ext>
            </a:extLst>
          </p:cNvPr>
          <p:cNvSpPr txBox="1"/>
          <p:nvPr/>
        </p:nvSpPr>
        <p:spPr>
          <a:xfrm>
            <a:off x="6372200" y="46577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T2=8:05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xmlns="" id="{62FE4005-0A88-4094-A1B4-B42E3C0E9753}"/>
              </a:ext>
            </a:extLst>
          </p:cNvPr>
          <p:cNvSpPr/>
          <p:nvPr/>
        </p:nvSpPr>
        <p:spPr bwMode="auto">
          <a:xfrm>
            <a:off x="5752728" y="1210048"/>
            <a:ext cx="2870795" cy="895353"/>
          </a:xfrm>
          <a:prstGeom prst="wedgeRoundRectCallout">
            <a:avLst>
              <a:gd name="adj1" fmla="val 15034"/>
              <a:gd name="adj2" fmla="val 116106"/>
              <a:gd name="adj3" fmla="val 16667"/>
            </a:avLst>
          </a:prstGeom>
          <a:solidFill>
            <a:srgbClr val="003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我收到了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请求报文，此时我（即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服务器）的时刻为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8:05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2AC459E-B0CF-4D86-B51C-A262C7141FEA}"/>
              </a:ext>
            </a:extLst>
          </p:cNvPr>
          <p:cNvGrpSpPr/>
          <p:nvPr/>
        </p:nvGrpSpPr>
        <p:grpSpPr>
          <a:xfrm>
            <a:off x="6338292" y="2737466"/>
            <a:ext cx="1286619" cy="317008"/>
            <a:chOff x="2699792" y="2756516"/>
            <a:chExt cx="1286619" cy="317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505BE55-015F-47BC-8605-90085DB0895F}"/>
                </a:ext>
              </a:extLst>
            </p:cNvPr>
            <p:cNvSpPr/>
            <p:nvPr/>
          </p:nvSpPr>
          <p:spPr bwMode="auto">
            <a:xfrm>
              <a:off x="2699792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E7D0E276-2BA0-425F-A79C-52A957BA1BDD}"/>
                </a:ext>
              </a:extLst>
            </p:cNvPr>
            <p:cNvSpPr/>
            <p:nvPr/>
          </p:nvSpPr>
          <p:spPr bwMode="auto">
            <a:xfrm>
              <a:off x="3122315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65D5C289-AB17-4EF3-A44A-9648163525EC}"/>
                </a:ext>
              </a:extLst>
            </p:cNvPr>
            <p:cNvSpPr/>
            <p:nvPr/>
          </p:nvSpPr>
          <p:spPr bwMode="auto">
            <a:xfrm>
              <a:off x="3554363" y="2758421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2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3484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3648" y="4128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080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660232" y="4190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pPr marL="457200" indent="-457200">
              <a:buSzPct val="90000"/>
              <a:buFont typeface="+mj-ea"/>
              <a:buAutoNum type="circleNumDbPlain" startAt="3"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服务器处理之后，于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T3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服务器的时间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，假设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8:06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）发出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应答报文。该应答报文中携带离开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客户端时的时间戳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、到达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服务器时的时间戳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、离开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服务器时的时间戳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T3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95936" y="2976116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stCxn id="9" idx="3"/>
            <a:endCxn id="2" idx="2"/>
          </p:cNvCxnSpPr>
          <p:nvPr/>
        </p:nvCxnSpPr>
        <p:spPr bwMode="auto">
          <a:xfrm>
            <a:off x="2628752" y="3361052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78792" y="3372160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E72D6A6-3D48-48E8-8C0C-B61507842DA4}"/>
              </a:ext>
            </a:extLst>
          </p:cNvPr>
          <p:cNvSpPr txBox="1"/>
          <p:nvPr/>
        </p:nvSpPr>
        <p:spPr>
          <a:xfrm>
            <a:off x="6192180" y="454562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T3=8:06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xmlns="" id="{62FE4005-0A88-4094-A1B4-B42E3C0E9753}"/>
              </a:ext>
            </a:extLst>
          </p:cNvPr>
          <p:cNvSpPr/>
          <p:nvPr/>
        </p:nvSpPr>
        <p:spPr bwMode="auto">
          <a:xfrm>
            <a:off x="5578792" y="1402056"/>
            <a:ext cx="2870795" cy="895353"/>
          </a:xfrm>
          <a:prstGeom prst="wedgeRoundRectCallout">
            <a:avLst>
              <a:gd name="adj1" fmla="val 21338"/>
              <a:gd name="adj2" fmla="val 96957"/>
              <a:gd name="adj3" fmla="val 16667"/>
            </a:avLst>
          </a:prstGeom>
          <a:solidFill>
            <a:srgbClr val="003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我在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T3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时刻发回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应答报文收到了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请求报文，此时我（即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服务器）的时刻为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T3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2AC459E-B0CF-4D86-B51C-A262C7141FEA}"/>
              </a:ext>
            </a:extLst>
          </p:cNvPr>
          <p:cNvGrpSpPr/>
          <p:nvPr/>
        </p:nvGrpSpPr>
        <p:grpSpPr>
          <a:xfrm>
            <a:off x="6338292" y="2737466"/>
            <a:ext cx="1286619" cy="317008"/>
            <a:chOff x="2699792" y="2756516"/>
            <a:chExt cx="1286619" cy="317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505BE55-015F-47BC-8605-90085DB0895F}"/>
                </a:ext>
              </a:extLst>
            </p:cNvPr>
            <p:cNvSpPr/>
            <p:nvPr/>
          </p:nvSpPr>
          <p:spPr bwMode="auto">
            <a:xfrm>
              <a:off x="2699792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E7D0E276-2BA0-425F-A79C-52A957BA1BDD}"/>
                </a:ext>
              </a:extLst>
            </p:cNvPr>
            <p:cNvSpPr/>
            <p:nvPr/>
          </p:nvSpPr>
          <p:spPr bwMode="auto">
            <a:xfrm>
              <a:off x="3122315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65D5C289-AB17-4EF3-A44A-9648163525EC}"/>
                </a:ext>
              </a:extLst>
            </p:cNvPr>
            <p:cNvSpPr/>
            <p:nvPr/>
          </p:nvSpPr>
          <p:spPr bwMode="auto">
            <a:xfrm>
              <a:off x="3554363" y="2758421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T3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5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67 L -0.49583 -0.00167 " pathEditMode="relative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3484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3648" y="4128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080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660232" y="4190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95936" y="2976116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 bwMode="auto">
          <a:xfrm>
            <a:off x="2628752" y="3361052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78792" y="3372160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1007604" y="4497576"/>
            <a:ext cx="284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T4=8:05</a:t>
            </a:r>
            <a:r>
              <a:rPr lang="zh-CN" altLang="en-US" sz="2000" dirty="0">
                <a:solidFill>
                  <a:srgbClr val="FF0000"/>
                </a:solidFill>
              </a:rPr>
              <a:t>（收到应答）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ctr"/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E72D6A6-3D48-48E8-8C0C-B61507842DA4}"/>
              </a:ext>
            </a:extLst>
          </p:cNvPr>
          <p:cNvSpPr txBox="1"/>
          <p:nvPr/>
        </p:nvSpPr>
        <p:spPr>
          <a:xfrm>
            <a:off x="6264188" y="45602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T4’=8:08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xmlns="" id="{62FE4005-0A88-4094-A1B4-B42E3C0E9753}"/>
              </a:ext>
            </a:extLst>
          </p:cNvPr>
          <p:cNvSpPr/>
          <p:nvPr/>
        </p:nvSpPr>
        <p:spPr bwMode="auto">
          <a:xfrm>
            <a:off x="899592" y="1720037"/>
            <a:ext cx="2870795" cy="621766"/>
          </a:xfrm>
          <a:prstGeom prst="wedgeRoundRectCallout">
            <a:avLst>
              <a:gd name="adj1" fmla="val -18808"/>
              <a:gd name="adj2" fmla="val 118404"/>
              <a:gd name="adj3" fmla="val 16667"/>
            </a:avLst>
          </a:prstGeom>
          <a:solidFill>
            <a:srgbClr val="003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我在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T4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时刻收到</a:t>
            </a:r>
            <a:r>
              <a:rPr lang="en-US" altLang="zh-CN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应答报文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2AC459E-B0CF-4D86-B51C-A262C7141FEA}"/>
              </a:ext>
            </a:extLst>
          </p:cNvPr>
          <p:cNvGrpSpPr/>
          <p:nvPr/>
        </p:nvGrpSpPr>
        <p:grpSpPr>
          <a:xfrm>
            <a:off x="1835696" y="2737466"/>
            <a:ext cx="1286619" cy="317008"/>
            <a:chOff x="2699792" y="2756516"/>
            <a:chExt cx="1286619" cy="3170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505BE55-015F-47BC-8605-90085DB0895F}"/>
                </a:ext>
              </a:extLst>
            </p:cNvPr>
            <p:cNvSpPr/>
            <p:nvPr/>
          </p:nvSpPr>
          <p:spPr bwMode="auto">
            <a:xfrm>
              <a:off x="2699792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E7D0E276-2BA0-425F-A79C-52A957BA1BDD}"/>
                </a:ext>
              </a:extLst>
            </p:cNvPr>
            <p:cNvSpPr/>
            <p:nvPr/>
          </p:nvSpPr>
          <p:spPr bwMode="auto">
            <a:xfrm>
              <a:off x="3122315" y="2756516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65D5C289-AB17-4EF3-A44A-9648163525EC}"/>
                </a:ext>
              </a:extLst>
            </p:cNvPr>
            <p:cNvSpPr/>
            <p:nvPr/>
          </p:nvSpPr>
          <p:spPr bwMode="auto">
            <a:xfrm>
              <a:off x="3554363" y="2758421"/>
              <a:ext cx="432048" cy="315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T3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C96E65E8-F8C3-4FF4-9197-AE6C63E7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869145"/>
          </a:xfrm>
        </p:spPr>
        <p:txBody>
          <a:bodyPr/>
          <a:lstStyle/>
          <a:p>
            <a:pPr marL="457200" indent="-457200">
              <a:buSzPct val="90000"/>
              <a:buFont typeface="+mj-ea"/>
              <a:buAutoNum type="circleNumDbPlain" startAt="4"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客户端在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T4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时刻（客户端的时间，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假设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8:05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接收到该应答报文。</a:t>
            </a:r>
          </a:p>
        </p:txBody>
      </p:sp>
    </p:spTree>
    <p:extLst>
      <p:ext uri="{BB962C8B-B14F-4D97-AF65-F5344CB8AC3E}">
        <p14:creationId xmlns:p14="http://schemas.microsoft.com/office/powerpoint/2010/main" val="32367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18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8887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331640" y="43036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6186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588224" y="436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23928" y="3151502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 bwMode="auto">
          <a:xfrm>
            <a:off x="2556744" y="3536438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06784" y="3547546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457200" y="1322603"/>
            <a:ext cx="353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客：</a:t>
            </a:r>
            <a:r>
              <a:rPr lang="en-US" altLang="zh-CN" dirty="0">
                <a:solidFill>
                  <a:srgbClr val="FF0000"/>
                </a:solidFill>
              </a:rPr>
              <a:t>T1=8:00</a:t>
            </a:r>
            <a:r>
              <a:rPr lang="zh-CN" altLang="en-US" dirty="0">
                <a:solidFill>
                  <a:srgbClr val="FF0000"/>
                </a:solidFill>
              </a:rPr>
              <a:t>（发出请求）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服：</a:t>
            </a:r>
            <a:r>
              <a:rPr lang="en-US" altLang="zh-CN" dirty="0">
                <a:solidFill>
                  <a:srgbClr val="FF0000"/>
                </a:solidFill>
              </a:rPr>
              <a:t>T2=8:05</a:t>
            </a:r>
            <a:r>
              <a:rPr lang="zh-CN" altLang="en-US" dirty="0">
                <a:solidFill>
                  <a:srgbClr val="FF0000"/>
                </a:solidFill>
              </a:rPr>
              <a:t>（收到请求）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服：</a:t>
            </a:r>
            <a:r>
              <a:rPr lang="en-US" altLang="zh-CN" dirty="0">
                <a:solidFill>
                  <a:srgbClr val="FF0000"/>
                </a:solidFill>
              </a:rPr>
              <a:t>T3=8:06</a:t>
            </a:r>
            <a:r>
              <a:rPr lang="zh-CN" altLang="en-US" dirty="0">
                <a:solidFill>
                  <a:srgbClr val="FF0000"/>
                </a:solidFill>
              </a:rPr>
              <a:t>（发出应答）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客：</a:t>
            </a:r>
            <a:r>
              <a:rPr lang="en-US" altLang="zh-CN" dirty="0">
                <a:solidFill>
                  <a:srgbClr val="FF0000"/>
                </a:solidFill>
              </a:rPr>
              <a:t>T4=8:05</a:t>
            </a:r>
            <a:r>
              <a:rPr lang="zh-CN" altLang="en-US" dirty="0">
                <a:solidFill>
                  <a:srgbClr val="FF0000"/>
                </a:solidFill>
              </a:rPr>
              <a:t>（收到应答）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C96E65E8-F8C3-4FF4-9197-AE6C63E7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869145"/>
          </a:xfrm>
        </p:spPr>
        <p:txBody>
          <a:bodyPr/>
          <a:lstStyle/>
          <a:p>
            <a:pPr>
              <a:buSzPct val="90000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计算：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报文从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客户端发送到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服务器所需要的平均时间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Delay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6761D76-2762-4289-AE4C-91D79EFEBA55}"/>
              </a:ext>
            </a:extLst>
          </p:cNvPr>
          <p:cNvSpPr txBox="1"/>
          <p:nvPr/>
        </p:nvSpPr>
        <p:spPr>
          <a:xfrm>
            <a:off x="3562920" y="1621673"/>
            <a:ext cx="4393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Delay = [ ( T4 - T1 ) - ( T3 – T2 ) ] / 2</a:t>
            </a:r>
          </a:p>
          <a:p>
            <a:pPr>
              <a:spcBef>
                <a:spcPts val="1200"/>
              </a:spcBef>
            </a:pPr>
            <a:r>
              <a:rPr lang="zh-CN" altLang="en-US" dirty="0">
                <a:solidFill>
                  <a:srgbClr val="FF0000"/>
                </a:solidFill>
              </a:rPr>
              <a:t>代入假设值，</a:t>
            </a:r>
            <a:r>
              <a:rPr lang="en-US" altLang="zh-CN" dirty="0">
                <a:solidFill>
                  <a:srgbClr val="FF0000"/>
                </a:solidFill>
              </a:rPr>
              <a:t>Delay=2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xmlns="" id="{10CA9D9C-4160-45B5-9177-D36A3F0077A2}"/>
              </a:ext>
            </a:extLst>
          </p:cNvPr>
          <p:cNvSpPr/>
          <p:nvPr/>
        </p:nvSpPr>
        <p:spPr bwMode="auto">
          <a:xfrm rot="16200000">
            <a:off x="4533673" y="2341906"/>
            <a:ext cx="220670" cy="3888432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DF85977-0E5D-44C9-AA0E-47101BDD6DC0}"/>
              </a:ext>
            </a:extLst>
          </p:cNvPr>
          <p:cNvSpPr txBox="1"/>
          <p:nvPr/>
        </p:nvSpPr>
        <p:spPr>
          <a:xfrm>
            <a:off x="3671900" y="454562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Delay=</a:t>
            </a:r>
            <a:r>
              <a:rPr lang="zh-CN" altLang="en-US" sz="2000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1477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19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8887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331640" y="43036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6186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588224" y="436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23928" y="3151502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 bwMode="auto">
          <a:xfrm>
            <a:off x="2556744" y="3536438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06784" y="3547546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457200" y="1322603"/>
            <a:ext cx="3682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以</a:t>
            </a:r>
            <a:r>
              <a:rPr lang="en-US" altLang="zh-CN" dirty="0">
                <a:solidFill>
                  <a:srgbClr val="FF0000"/>
                </a:solidFill>
              </a:rPr>
              <a:t>T4</a:t>
            </a:r>
            <a:r>
              <a:rPr lang="zh-CN" altLang="en-US" dirty="0">
                <a:solidFill>
                  <a:srgbClr val="FF0000"/>
                </a:solidFill>
              </a:rPr>
              <a:t>时刻</a:t>
            </a:r>
            <a:r>
              <a:rPr lang="zh-CN" altLang="en-US" dirty="0"/>
              <a:t>为例，在这个时刻点，</a:t>
            </a:r>
            <a:r>
              <a:rPr lang="en-US" altLang="zh-CN" dirty="0"/>
              <a:t>NTP</a:t>
            </a:r>
            <a:r>
              <a:rPr lang="zh-CN" altLang="en-US" dirty="0"/>
              <a:t>服务器发送过来的报文被</a:t>
            </a:r>
            <a:r>
              <a:rPr lang="en-US" altLang="zh-CN" dirty="0"/>
              <a:t>NTP</a:t>
            </a:r>
            <a:r>
              <a:rPr lang="zh-CN" altLang="en-US" dirty="0"/>
              <a:t>客户端接收到时，服务器的时刻已经为</a:t>
            </a:r>
            <a:r>
              <a:rPr lang="en-US" altLang="zh-CN" dirty="0"/>
              <a:t>T3 + Delay</a:t>
            </a:r>
            <a:r>
              <a:rPr lang="zh-CN" altLang="en-US" dirty="0"/>
              <a:t>。那么时间差</a:t>
            </a:r>
            <a:r>
              <a:rPr lang="en-US" altLang="zh-CN" dirty="0"/>
              <a:t>Offset</a:t>
            </a:r>
            <a:r>
              <a:rPr lang="zh-CN" altLang="en-US" dirty="0"/>
              <a:t>可由以下公式进行计算：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C96E65E8-F8C3-4FF4-9197-AE6C63E7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869145"/>
          </a:xfrm>
        </p:spPr>
        <p:txBody>
          <a:bodyPr/>
          <a:lstStyle/>
          <a:p>
            <a:pPr>
              <a:buSzPct val="90000"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计算：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客户端与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服务器之间的时间差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Offset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6761D76-2762-4289-AE4C-91D79EFEBA55}"/>
              </a:ext>
            </a:extLst>
          </p:cNvPr>
          <p:cNvSpPr txBox="1"/>
          <p:nvPr/>
        </p:nvSpPr>
        <p:spPr>
          <a:xfrm>
            <a:off x="4391496" y="1604892"/>
            <a:ext cx="439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T4 + Offset = T3 + Delay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FF0000"/>
                </a:solidFill>
              </a:rPr>
              <a:t> Offset </a:t>
            </a:r>
            <a:r>
              <a:rPr lang="en-US" altLang="zh-CN" dirty="0"/>
              <a:t>= T3 + Delay-T4=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461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88" y="1921396"/>
            <a:ext cx="8229600" cy="949854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什么是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3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20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8887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331640" y="430363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6186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588224" y="436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23928" y="3151502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 bwMode="auto">
          <a:xfrm>
            <a:off x="2556744" y="3536438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stCxn id="2" idx="0"/>
            <a:endCxn id="11" idx="1"/>
          </p:cNvCxnSpPr>
          <p:nvPr/>
        </p:nvCxnSpPr>
        <p:spPr bwMode="auto">
          <a:xfrm>
            <a:off x="5506784" y="3547546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457597" y="1375589"/>
            <a:ext cx="368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客户：</a:t>
            </a:r>
            <a:r>
              <a:rPr lang="en-US" altLang="zh-CN" dirty="0" err="1"/>
              <a:t>Ta+Offset</a:t>
            </a:r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例如此处：</a:t>
            </a:r>
            <a:r>
              <a:rPr lang="en-US" altLang="zh-CN" dirty="0">
                <a:solidFill>
                  <a:srgbClr val="FF0000"/>
                </a:solidFill>
              </a:rPr>
              <a:t>Ta+3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C96E65E8-F8C3-4FF4-9197-AE6C63E7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869145"/>
          </a:xfrm>
        </p:spPr>
        <p:txBody>
          <a:bodyPr/>
          <a:lstStyle/>
          <a:p>
            <a:pPr>
              <a:buSzPct val="90000"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客户端根据计算得到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Offset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来调整自己的时钟，实现与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NTP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服务器的时钟同步。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6761D76-2762-4289-AE4C-91D79EFEBA55}"/>
              </a:ext>
            </a:extLst>
          </p:cNvPr>
          <p:cNvSpPr txBox="1"/>
          <p:nvPr/>
        </p:nvSpPr>
        <p:spPr>
          <a:xfrm>
            <a:off x="3779912" y="1400989"/>
            <a:ext cx="4393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Delay </a:t>
            </a:r>
            <a:r>
              <a:rPr lang="en-US" altLang="zh-CN" dirty="0"/>
              <a:t>= [ ( T4 - T1 ) - ( T3 – T2 ) ] / 2=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T4 + Offset = T3 + Delay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FF0000"/>
                </a:solidFill>
              </a:rPr>
              <a:t> Offset </a:t>
            </a:r>
            <a:r>
              <a:rPr lang="en-US" altLang="zh-CN" dirty="0"/>
              <a:t>= T3 + Delay-T4=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52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21</a:t>
            </a:fld>
            <a:endParaRPr lang="en-US" altLang="zh-CN"/>
          </a:p>
        </p:txBody>
      </p:sp>
      <p:pic>
        <p:nvPicPr>
          <p:cNvPr id="9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13484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03648" y="4128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客户端</a:t>
            </a:r>
          </a:p>
        </p:txBody>
      </p:sp>
      <p:pic>
        <p:nvPicPr>
          <p:cNvPr id="11" name="Picture 75" descr="文件服务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0800"/>
            <a:ext cx="1081088" cy="12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6660232" y="4190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74361"/>
            <a:ext cx="8229600" cy="94985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假设：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T1=8:00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T2=7:59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T3=8:00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T4=8:05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xmlns="" id="{C4B48573-B34B-4EBE-A63B-1DFBBD343C6C}"/>
              </a:ext>
            </a:extLst>
          </p:cNvPr>
          <p:cNvSpPr/>
          <p:nvPr/>
        </p:nvSpPr>
        <p:spPr bwMode="auto">
          <a:xfrm>
            <a:off x="3995936" y="2976116"/>
            <a:ext cx="1584176" cy="79208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互联网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6128379-3324-4CCA-A97D-CF6D43440281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 bwMode="auto">
          <a:xfrm>
            <a:off x="2628752" y="3361052"/>
            <a:ext cx="1372098" cy="111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196FBD5-B23E-4942-92C7-3358FEF618FF}"/>
              </a:ext>
            </a:extLst>
          </p:cNvPr>
          <p:cNvCxnSpPr>
            <a:cxnSpLocks/>
            <a:stCxn id="2" idx="0"/>
            <a:endCxn id="11" idx="1"/>
          </p:cNvCxnSpPr>
          <p:nvPr/>
        </p:nvCxnSpPr>
        <p:spPr bwMode="auto">
          <a:xfrm>
            <a:off x="5578792" y="3372160"/>
            <a:ext cx="1225456" cy="26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5E794F-4A7D-4903-BCA6-B606A0A5E082}"/>
              </a:ext>
            </a:extLst>
          </p:cNvPr>
          <p:cNvSpPr txBox="1"/>
          <p:nvPr/>
        </p:nvSpPr>
        <p:spPr>
          <a:xfrm>
            <a:off x="485403" y="449935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注意：比标准时间</a:t>
            </a:r>
            <a:r>
              <a:rPr lang="zh-CN" altLang="en-US" sz="2000" dirty="0">
                <a:solidFill>
                  <a:srgbClr val="FF0000"/>
                </a:solidFill>
              </a:rPr>
              <a:t>快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分钟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F428EE14-7435-4B01-8536-8023B773F60B}"/>
              </a:ext>
            </a:extLst>
          </p:cNvPr>
          <p:cNvSpPr txBox="1"/>
          <p:nvPr/>
        </p:nvSpPr>
        <p:spPr>
          <a:xfrm>
            <a:off x="1798724" y="1348387"/>
            <a:ext cx="4393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Delay </a:t>
            </a:r>
            <a:r>
              <a:rPr lang="en-US" altLang="zh-CN" dirty="0"/>
              <a:t>= [ ( T4 - T1 ) - ( T3 – T2 ) ] / 2=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T4 + Offset = T3 + Delay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FF0000"/>
                </a:solidFill>
              </a:rPr>
              <a:t> Offset </a:t>
            </a:r>
            <a:r>
              <a:rPr lang="en-US" altLang="zh-CN" dirty="0"/>
              <a:t>= T3 + Delay-T4= </a:t>
            </a:r>
            <a:r>
              <a:rPr lang="en-US" altLang="zh-CN" dirty="0">
                <a:solidFill>
                  <a:srgbClr val="FF0000"/>
                </a:solidFill>
              </a:rPr>
              <a:t>- 3</a:t>
            </a:r>
          </a:p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5B7A6DE-2449-4236-9B5D-5F686C427EF6}"/>
              </a:ext>
            </a:extLst>
          </p:cNvPr>
          <p:cNvSpPr txBox="1"/>
          <p:nvPr/>
        </p:nvSpPr>
        <p:spPr>
          <a:xfrm>
            <a:off x="4086090" y="4164248"/>
            <a:ext cx="237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Ta’=Ta+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-3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相当于减慢了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分钟，变为标准时间</a:t>
            </a:r>
          </a:p>
        </p:txBody>
      </p:sp>
    </p:spTree>
    <p:extLst>
      <p:ext uri="{BB962C8B-B14F-4D97-AF65-F5344CB8AC3E}">
        <p14:creationId xmlns:p14="http://schemas.microsoft.com/office/powerpoint/2010/main" val="6431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88" y="1921396"/>
            <a:ext cx="8229600" cy="949854"/>
          </a:xfrm>
        </p:spPr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公共的</a:t>
            </a:r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851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公共的</a:t>
            </a:r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4151286"/>
          </a:xfrm>
        </p:spPr>
        <p:txBody>
          <a:bodyPr/>
          <a:lstStyle/>
          <a:p>
            <a:r>
              <a:rPr lang="zh-CN" altLang="en-US" dirty="0"/>
              <a:t>中国科学院国家授时中心： </a:t>
            </a:r>
            <a:r>
              <a:rPr lang="en-US" altLang="zh-CN" dirty="0"/>
              <a:t>http://www.ntsc.ac.cn/</a:t>
            </a:r>
          </a:p>
          <a:p>
            <a:pPr lvl="1"/>
            <a:r>
              <a:rPr lang="en-US" altLang="zh-CN" dirty="0"/>
              <a:t>NTP</a:t>
            </a:r>
            <a:r>
              <a:rPr lang="zh-CN" altLang="en-US" dirty="0"/>
              <a:t>服务器</a:t>
            </a:r>
            <a:endParaRPr lang="en-US" altLang="zh-CN" dirty="0"/>
          </a:p>
          <a:p>
            <a:pPr lvl="2"/>
            <a:r>
              <a:rPr lang="en-US" altLang="zh-CN" dirty="0"/>
              <a:t>ntp.ntsc.ac.cn</a:t>
            </a:r>
          </a:p>
          <a:p>
            <a:pPr lvl="1"/>
            <a:endParaRPr lang="en-US" altLang="zh-CN" dirty="0"/>
          </a:p>
          <a:p>
            <a:pPr eaLnBrk="0" hangingPunct="0">
              <a:buClr>
                <a:schemeClr val="tx2">
                  <a:lumMod val="50000"/>
                </a:schemeClr>
              </a:buClr>
            </a:pP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532473E-F7DF-4EE8-909B-84A8D5EFC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9" b="17137"/>
          <a:stretch/>
        </p:blipFill>
        <p:spPr>
          <a:xfrm>
            <a:off x="3327768" y="2187741"/>
            <a:ext cx="5317921" cy="26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公共的</a:t>
            </a:r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4151286"/>
          </a:xfrm>
        </p:spPr>
        <p:txBody>
          <a:bodyPr/>
          <a:lstStyle/>
          <a:p>
            <a:r>
              <a:rPr lang="zh-CN" altLang="en-US" dirty="0"/>
              <a:t>中国公共</a:t>
            </a:r>
            <a:r>
              <a:rPr lang="en-US" altLang="zh-CN" dirty="0"/>
              <a:t>NTP</a:t>
            </a:r>
            <a:r>
              <a:rPr lang="zh-CN" altLang="en-US" dirty="0"/>
              <a:t>服务器： </a:t>
            </a:r>
            <a:r>
              <a:rPr lang="en-US" altLang="zh-CN" dirty="0"/>
              <a:t>https://www.pool.ntp.org/zone/cn</a:t>
            </a:r>
          </a:p>
          <a:p>
            <a:pPr lvl="1"/>
            <a:r>
              <a:rPr lang="en-US" altLang="zh-CN" dirty="0"/>
              <a:t>NTP</a:t>
            </a:r>
            <a:r>
              <a:rPr lang="zh-CN" altLang="en-US" dirty="0"/>
              <a:t>服务器</a:t>
            </a:r>
            <a:endParaRPr lang="en-US" altLang="zh-CN" dirty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dirty="0">
                <a:latin typeface="Arial Unicode MS" panose="020B0604020202020204" pitchFamily="34" charset="-122"/>
              </a:rPr>
              <a:t>0.cn.pool.ntp.org </a:t>
            </a:r>
            <a:endParaRPr lang="en-US" altLang="zh-CN" dirty="0">
              <a:latin typeface="Arial Unicode MS" panose="020B0604020202020204" pitchFamily="34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1</a:t>
            </a:r>
            <a:r>
              <a:rPr lang="zh-CN" altLang="zh-CN" dirty="0">
                <a:latin typeface="Arial Unicode MS" panose="020B0604020202020204" pitchFamily="34" charset="-122"/>
              </a:rPr>
              <a:t>.cn.pool.ntp.org</a:t>
            </a:r>
            <a:endParaRPr lang="en-US" altLang="zh-CN" dirty="0">
              <a:latin typeface="Arial Unicode MS" panose="020B0604020202020204" pitchFamily="34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zh-CN" dirty="0">
                <a:latin typeface="Arial Unicode MS" panose="020B0604020202020204" pitchFamily="34" charset="-122"/>
              </a:rPr>
              <a:t>2.cn.pool.ntp.org</a:t>
            </a:r>
            <a:endParaRPr lang="en-US" altLang="zh-CN" dirty="0">
              <a:latin typeface="Arial Unicode MS" panose="020B0604020202020204" pitchFamily="34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zh-CN" dirty="0">
                <a:latin typeface="Arial Unicode MS" panose="020B0604020202020204" pitchFamily="34" charset="-122"/>
              </a:rPr>
              <a:t>3.cn.pool.ntp.org</a:t>
            </a:r>
            <a:r>
              <a:rPr lang="zh-CN" altLang="zh-CN" dirty="0"/>
              <a:t> </a:t>
            </a:r>
            <a:endParaRPr lang="zh-CN" altLang="zh-CN" dirty="0">
              <a:latin typeface="Arial" panose="020B0604020202020204" pitchFamily="34" charset="0"/>
            </a:endParaRPr>
          </a:p>
          <a:p>
            <a:pPr lvl="1"/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24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DFD8E80-836E-44DC-AD5A-CD90824B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104861"/>
            <a:ext cx="4735956" cy="27691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6571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公共的</a:t>
            </a:r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4151286"/>
          </a:xfrm>
        </p:spPr>
        <p:txBody>
          <a:bodyPr/>
          <a:lstStyle/>
          <a:p>
            <a:r>
              <a:rPr lang="zh-CN" altLang="en-US" dirty="0">
                <a:latin typeface="Arial Unicode MS" panose="020B0604020202020204" pitchFamily="34" charset="-122"/>
              </a:rPr>
              <a:t>阿里云公共</a:t>
            </a:r>
            <a:r>
              <a:rPr lang="en-US" altLang="zh-CN" dirty="0">
                <a:latin typeface="Arial Unicode MS" panose="020B0604020202020204" pitchFamily="34" charset="-122"/>
              </a:rPr>
              <a:t>NTP</a:t>
            </a:r>
          </a:p>
          <a:p>
            <a:pPr lvl="1"/>
            <a:r>
              <a:rPr lang="en-US" altLang="zh-CN" dirty="0">
                <a:latin typeface="Arial Unicode MS" panose="020B0604020202020204" pitchFamily="34" charset="-122"/>
              </a:rPr>
              <a:t>NTP</a:t>
            </a:r>
            <a:r>
              <a:rPr lang="zh-CN" altLang="en-US" dirty="0">
                <a:latin typeface="Arial Unicode MS" panose="020B0604020202020204" pitchFamily="34" charset="-122"/>
              </a:rPr>
              <a:t>服务器</a:t>
            </a:r>
            <a:endParaRPr lang="en-US" altLang="zh-CN" dirty="0">
              <a:latin typeface="Arial Unicode MS" panose="020B0604020202020204" pitchFamily="34" charset="-122"/>
            </a:endParaRP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ntp1.aliyun.com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ntp2.aliyun.com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ntp3.aliyun.com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ntp4.aliyun.com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ntp5.aliyun.com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ntp6.aliyun.com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ntp7.aliyun.com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8FF7814-CCC3-4733-B920-34B81E433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55" y="1940331"/>
            <a:ext cx="4603929" cy="24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48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公共的</a:t>
            </a:r>
            <a:r>
              <a:rPr lang="en-US" altLang="zh-CN" dirty="0"/>
              <a:t>NTP</a:t>
            </a:r>
            <a:r>
              <a:rPr lang="zh-CN" altLang="en-US" dirty="0"/>
              <a:t>服务器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4151286"/>
          </a:xfrm>
        </p:spPr>
        <p:txBody>
          <a:bodyPr/>
          <a:lstStyle/>
          <a:p>
            <a:r>
              <a:rPr lang="zh-CN" altLang="en-US" dirty="0"/>
              <a:t>腾讯公共</a:t>
            </a:r>
            <a:r>
              <a:rPr lang="en-US" altLang="zh-CN" dirty="0"/>
              <a:t>NTP</a:t>
            </a:r>
          </a:p>
          <a:p>
            <a:r>
              <a:rPr lang="en-US" altLang="zh-CN" dirty="0">
                <a:hlinkClick r:id="rId2" tooltip="https://cloud.tencent.com/document/product/213/30392"/>
              </a:rPr>
              <a:t>https://cloud.tencent.com/document/product/213/30392</a:t>
            </a:r>
            <a:endParaRPr lang="en-US" altLang="zh-CN" dirty="0"/>
          </a:p>
          <a:p>
            <a:pPr lvl="1"/>
            <a:r>
              <a:rPr lang="en-US" altLang="zh-CN" dirty="0">
                <a:latin typeface="Arial Unicode MS" panose="020B0604020202020204" pitchFamily="34" charset="-122"/>
              </a:rPr>
              <a:t>NTP</a:t>
            </a:r>
            <a:r>
              <a:rPr lang="zh-CN" altLang="en-US" dirty="0">
                <a:latin typeface="Arial Unicode MS" panose="020B0604020202020204" pitchFamily="34" charset="-122"/>
              </a:rPr>
              <a:t>服务器：</a:t>
            </a:r>
            <a:endParaRPr lang="en-US" altLang="zh-CN" dirty="0">
              <a:latin typeface="Arial Unicode MS" panose="020B0604020202020204" pitchFamily="34" charset="-122"/>
            </a:endParaRP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ntp1.aliyun.com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ntp2.aliyun.com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ntp3.aliyun.com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ntp4.aliyun.com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ntp5.aliyun.com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ntp6.aliyun.com</a:t>
            </a:r>
          </a:p>
          <a:p>
            <a:pPr lvl="2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Unicode MS" panose="020B0604020202020204" pitchFamily="34" charset="-122"/>
              </a:rPr>
              <a:t>ntp7.aliyun.com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D0334F2-6643-4BEA-9DD6-0F070828D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46"/>
          <a:stretch/>
        </p:blipFill>
        <p:spPr>
          <a:xfrm>
            <a:off x="3635896" y="2281436"/>
            <a:ext cx="4896544" cy="28709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420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1196"/>
            <a:ext cx="8352000" cy="48923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5576" y="19320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综合分析</a:t>
            </a:r>
            <a:endParaRPr lang="en-US" altLang="zh-CN" dirty="0"/>
          </a:p>
          <a:p>
            <a:pPr marL="748116" lvl="1" indent="-34290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DNS</a:t>
            </a:r>
            <a:r>
              <a:rPr lang="zh-CN" altLang="en-US" dirty="0">
                <a:solidFill>
                  <a:srgbClr val="C00000"/>
                </a:solidFill>
              </a:rPr>
              <a:t>服务</a:t>
            </a:r>
            <a:endParaRPr lang="en-US" altLang="zh-CN" dirty="0">
              <a:solidFill>
                <a:srgbClr val="C00000"/>
              </a:solidFill>
            </a:endParaRPr>
          </a:p>
          <a:p>
            <a:pPr marL="748116" lvl="1" indent="-34290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DHCP</a:t>
            </a:r>
            <a:r>
              <a:rPr lang="zh-CN" altLang="en-US" dirty="0">
                <a:solidFill>
                  <a:srgbClr val="C00000"/>
                </a:solidFill>
              </a:rPr>
              <a:t>服务</a:t>
            </a:r>
            <a:endParaRPr lang="en-US" altLang="zh-CN" dirty="0">
              <a:solidFill>
                <a:srgbClr val="C00000"/>
              </a:solidFill>
            </a:endParaRPr>
          </a:p>
          <a:p>
            <a:pPr marL="748116" lvl="1" indent="-34290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NTP</a:t>
            </a:r>
            <a:r>
              <a:rPr lang="zh-CN" altLang="en-US" dirty="0">
                <a:solidFill>
                  <a:srgbClr val="C00000"/>
                </a:solidFill>
              </a:rPr>
              <a:t>服务</a:t>
            </a:r>
          </a:p>
        </p:txBody>
      </p:sp>
      <p:sp>
        <p:nvSpPr>
          <p:cNvPr id="2" name="椭圆 1"/>
          <p:cNvSpPr/>
          <p:nvPr/>
        </p:nvSpPr>
        <p:spPr bwMode="auto">
          <a:xfrm>
            <a:off x="467544" y="4153644"/>
            <a:ext cx="792088" cy="100811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1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28</a:t>
            </a:fld>
            <a:endParaRPr lang="en-US" altLang="zh-CN"/>
          </a:p>
        </p:txBody>
      </p:sp>
      <p:sp>
        <p:nvSpPr>
          <p:cNvPr id="14" name="标题 13"/>
          <p:cNvSpPr>
            <a:spLocks noGrp="1"/>
          </p:cNvSpPr>
          <p:nvPr>
            <p:ph type="title" idx="4294967295"/>
          </p:nvPr>
        </p:nvSpPr>
        <p:spPr>
          <a:xfrm>
            <a:off x="5436096" y="3145532"/>
            <a:ext cx="2232248" cy="473075"/>
          </a:xfrm>
        </p:spPr>
        <p:txBody>
          <a:bodyPr/>
          <a:lstStyle/>
          <a:p>
            <a:pPr algn="r"/>
            <a:r>
              <a:rPr lang="en-US" altLang="zh-CN" sz="3200" dirty="0">
                <a:solidFill>
                  <a:schemeClr val="tx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Thanks.</a:t>
            </a:r>
            <a:endParaRPr lang="zh-CN" altLang="en-US" sz="3200" dirty="0">
              <a:solidFill>
                <a:schemeClr val="tx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0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什么是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3775604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5000"/>
            </a:pPr>
            <a:r>
              <a:rPr lang="zh-CN" altLang="en-US" sz="2000" dirty="0"/>
              <a:t>网络时间协议</a:t>
            </a:r>
            <a:r>
              <a:rPr lang="en-US" altLang="zh-CN" sz="2000" dirty="0"/>
              <a:t>NTP</a:t>
            </a:r>
            <a:r>
              <a:rPr lang="zh-CN" altLang="en-US" sz="2000" dirty="0"/>
              <a:t>（</a:t>
            </a:r>
            <a:r>
              <a:rPr lang="en-US" altLang="zh-CN" sz="2000" dirty="0"/>
              <a:t>Network Time Protocol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zh-CN" altLang="en-US" sz="1800" dirty="0"/>
              <a:t>是</a:t>
            </a:r>
            <a:r>
              <a:rPr lang="en-US" altLang="zh-CN" sz="1800" dirty="0"/>
              <a:t>TCP/IP</a:t>
            </a:r>
            <a:r>
              <a:rPr lang="zh-CN" altLang="en-US" sz="1800" dirty="0"/>
              <a:t>协议族里面的一个应用层协议。</a:t>
            </a:r>
            <a:endParaRPr lang="en-US" altLang="zh-CN" sz="1800" dirty="0"/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altLang="zh-CN" sz="1800" dirty="0"/>
              <a:t>NTP</a:t>
            </a:r>
            <a:r>
              <a:rPr lang="zh-CN" altLang="en-US" sz="1800" dirty="0"/>
              <a:t>用于在一系列分布式时间服务器与客户端之间同步时钟。</a:t>
            </a:r>
            <a:r>
              <a:rPr lang="en-US" altLang="zh-CN" sz="1800" dirty="0"/>
              <a:t>NTP</a:t>
            </a:r>
            <a:r>
              <a:rPr lang="zh-CN" altLang="en-US" sz="1800" dirty="0"/>
              <a:t>的实现基于</a:t>
            </a:r>
            <a:r>
              <a:rPr lang="en-US" altLang="zh-CN" sz="1800" dirty="0"/>
              <a:t>IP</a:t>
            </a:r>
            <a:r>
              <a:rPr lang="zh-CN" altLang="en-US" sz="1800" dirty="0"/>
              <a:t>和</a:t>
            </a:r>
            <a:r>
              <a:rPr lang="en-US" altLang="zh-CN" sz="1800" dirty="0"/>
              <a:t>UDP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altLang="zh-CN" sz="1800" dirty="0"/>
              <a:t>NTP</a:t>
            </a:r>
            <a:r>
              <a:rPr lang="zh-CN" altLang="en-US" sz="1800" dirty="0"/>
              <a:t>报文通过</a:t>
            </a:r>
            <a:r>
              <a:rPr lang="en-US" altLang="zh-CN" sz="1800" dirty="0"/>
              <a:t>UDP</a:t>
            </a:r>
            <a:r>
              <a:rPr lang="zh-CN" altLang="en-US" sz="1800" dirty="0"/>
              <a:t>传输，端口号是</a:t>
            </a:r>
            <a:r>
              <a:rPr lang="en-US" altLang="zh-CN" sz="1800" dirty="0"/>
              <a:t>123</a:t>
            </a:r>
            <a:r>
              <a:rPr lang="zh-CN" altLang="en-US" sz="1800" dirty="0"/>
              <a:t>。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42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88" y="1921396"/>
            <a:ext cx="8229600" cy="949854"/>
          </a:xfrm>
        </p:spPr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为什么需要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2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为什么需要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3775604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zh-CN" altLang="en-US" dirty="0"/>
              <a:t>在一个大的系统中，时间同步（一致）的重要性。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2293"/>
          <a:stretch/>
        </p:blipFill>
        <p:spPr>
          <a:xfrm>
            <a:off x="5185030" y="2353445"/>
            <a:ext cx="3662227" cy="2736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5" y="2353444"/>
            <a:ext cx="4443436" cy="27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为什么需要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4151286"/>
          </a:xfrm>
        </p:spPr>
        <p:txBody>
          <a:bodyPr/>
          <a:lstStyle/>
          <a:p>
            <a:pPr eaLnBrk="0" hangingPunct="0">
              <a:buClr>
                <a:schemeClr val="tx2">
                  <a:lumMod val="50000"/>
                </a:schemeClr>
              </a:buClr>
            </a:pPr>
            <a:r>
              <a:rPr lang="zh-CN" altLang="zh-CN" dirty="0">
                <a:latin typeface="+mj-ea"/>
                <a:ea typeface="+mj-ea"/>
              </a:rPr>
              <a:t>随着计算机</a:t>
            </a:r>
            <a:r>
              <a:rPr lang="zh-CN" altLang="en-US" dirty="0">
                <a:latin typeface="+mj-ea"/>
                <a:ea typeface="+mj-ea"/>
              </a:rPr>
              <a:t>网络的迅猛发展</a:t>
            </a:r>
            <a:r>
              <a:rPr lang="zh-CN" altLang="zh-CN" dirty="0">
                <a:latin typeface="+mj-ea"/>
                <a:ea typeface="+mj-ea"/>
              </a:rPr>
              <a:t>，网络中的设备种类和业务类型越来越多，服务器的数量也与日俱增。传统上，</a:t>
            </a:r>
            <a:r>
              <a:rPr lang="zh-CN" altLang="zh-CN" dirty="0">
                <a:solidFill>
                  <a:srgbClr val="FF0000"/>
                </a:solidFill>
                <a:latin typeface="+mj-ea"/>
                <a:ea typeface="+mj-ea"/>
              </a:rPr>
              <a:t>各种服务器、网络设备使用的时间都是由设备内部时钟来提供的。</a:t>
            </a:r>
            <a:endParaRPr lang="en-US" altLang="zh-CN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0" hangingPunct="0">
              <a:buClr>
                <a:schemeClr val="tx2">
                  <a:lumMod val="50000"/>
                </a:schemeClr>
              </a:buClr>
            </a:pPr>
            <a:r>
              <a:rPr lang="zh-CN" altLang="zh-CN" dirty="0">
                <a:latin typeface="+mj-ea"/>
                <a:ea typeface="+mj-ea"/>
              </a:rPr>
              <a:t>由于服务器、网络设备本身的</a:t>
            </a:r>
            <a:r>
              <a:rPr lang="zh-CN" altLang="zh-CN" dirty="0">
                <a:solidFill>
                  <a:srgbClr val="FF0000"/>
                </a:solidFill>
                <a:latin typeface="+mj-ea"/>
                <a:ea typeface="+mj-ea"/>
              </a:rPr>
              <a:t>时钟误差是不可避免的</a:t>
            </a:r>
            <a:r>
              <a:rPr lang="zh-CN" altLang="zh-CN" dirty="0">
                <a:latin typeface="+mj-ea"/>
                <a:ea typeface="+mj-ea"/>
              </a:rPr>
              <a:t>，尽管这种误差每天不大，但经过</a:t>
            </a:r>
            <a:r>
              <a:rPr lang="zh-CN" altLang="zh-CN" dirty="0">
                <a:solidFill>
                  <a:srgbClr val="FF0000"/>
                </a:solidFill>
                <a:latin typeface="+mj-ea"/>
                <a:ea typeface="+mj-ea"/>
              </a:rPr>
              <a:t>一段时间的累积就会出现大的时间差</a:t>
            </a:r>
            <a:r>
              <a:rPr lang="zh-CN" altLang="zh-CN" dirty="0">
                <a:latin typeface="+mj-ea"/>
                <a:ea typeface="+mj-ea"/>
              </a:rPr>
              <a:t>，从而导致网络中各服务器、网络设备的时间不一致。</a:t>
            </a:r>
            <a:r>
              <a:rPr lang="zh-CN" altLang="en-US" dirty="0">
                <a:latin typeface="+mj-ea"/>
                <a:ea typeface="+mj-ea"/>
              </a:rPr>
              <a:t>而这种不一致，将会对网络服务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产生较大影响</a:t>
            </a:r>
            <a:r>
              <a:rPr lang="zh-CN" altLang="en-US" dirty="0">
                <a:latin typeface="+mj-ea"/>
                <a:ea typeface="+mj-ea"/>
              </a:rPr>
              <a:t>。</a:t>
            </a:r>
            <a:endParaRPr lang="zh-CN" altLang="zh-CN" sz="4400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6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为什么需要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4151286"/>
          </a:xfrm>
        </p:spPr>
        <p:txBody>
          <a:bodyPr/>
          <a:lstStyle/>
          <a:p>
            <a:pPr eaLnBrk="0" hangingPunct="0">
              <a:buClr>
                <a:schemeClr val="tx2">
                  <a:lumMod val="50000"/>
                </a:schemeClr>
              </a:buClr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案例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endParaRPr lang="en-US" altLang="zh-CN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 eaLnBrk="0" hangingPunct="0">
              <a:buClr>
                <a:schemeClr val="tx2">
                  <a:lumMod val="50000"/>
                </a:schemeClr>
              </a:buClr>
            </a:pPr>
            <a:r>
              <a:rPr lang="zh-CN" altLang="en-US" dirty="0"/>
              <a:t>医院的医生工作站开具处方，并保存在服务器中。若服务器时间不正确，则无法进行正常的处方回溯；</a:t>
            </a:r>
            <a:endParaRPr lang="en-US" altLang="zh-CN" dirty="0"/>
          </a:p>
          <a:p>
            <a:pPr eaLnBrk="0" hangingPunct="0">
              <a:buClr>
                <a:schemeClr val="tx2">
                  <a:lumMod val="50000"/>
                </a:schemeClr>
              </a:buClr>
            </a:pP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案例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endParaRPr lang="en-US" altLang="zh-CN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 eaLnBrk="0" hangingPunct="0">
              <a:buClr>
                <a:schemeClr val="tx2">
                  <a:lumMod val="50000"/>
                </a:schemeClr>
              </a:buClr>
            </a:pPr>
            <a:r>
              <a:rPr lang="zh-CN" altLang="en-US" dirty="0">
                <a:latin typeface="+mj-ea"/>
              </a:rPr>
              <a:t>服务器系统监控，因为时间的不统一，就无法判定出业务（或故障）具体发生时间。</a:t>
            </a:r>
            <a:endParaRPr lang="en-US" altLang="zh-CN" dirty="0">
              <a:latin typeface="+mj-ea"/>
            </a:endParaRPr>
          </a:p>
          <a:p>
            <a:pPr eaLnBrk="0" hangingPunct="0">
              <a:buClr>
                <a:schemeClr val="tx2">
                  <a:lumMod val="50000"/>
                </a:schemeClr>
              </a:buClr>
            </a:pPr>
            <a:r>
              <a:rPr lang="zh-CN" altLang="en-US" dirty="0">
                <a:solidFill>
                  <a:srgbClr val="FF0000"/>
                </a:solidFill>
                <a:latin typeface="+mj-ea"/>
              </a:rPr>
              <a:t>案例</a:t>
            </a:r>
            <a:r>
              <a:rPr lang="en-US" altLang="zh-CN" dirty="0">
                <a:solidFill>
                  <a:srgbClr val="FF0000"/>
                </a:solidFill>
                <a:latin typeface="+mj-ea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+mj-ea"/>
              </a:rPr>
              <a:t>：</a:t>
            </a:r>
            <a:endParaRPr lang="en-US" altLang="zh-CN" dirty="0">
              <a:solidFill>
                <a:srgbClr val="FF0000"/>
              </a:solidFill>
              <a:latin typeface="+mj-ea"/>
            </a:endParaRPr>
          </a:p>
          <a:p>
            <a:pPr lvl="1" eaLnBrk="0" hangingPunct="0">
              <a:buClr>
                <a:schemeClr val="tx2">
                  <a:lumMod val="50000"/>
                </a:schemeClr>
              </a:buClr>
            </a:pPr>
            <a:r>
              <a:rPr lang="zh-CN" altLang="en-US" dirty="0">
                <a:latin typeface="+mj-ea"/>
              </a:rPr>
              <a:t>安全设备的时间策略，例如防火墙。因为时间的不一致，无法正常实现安全策略。</a:t>
            </a:r>
            <a:r>
              <a:rPr lang="en-US" altLang="zh-CN" dirty="0">
                <a:latin typeface="+mj-ea"/>
              </a:rPr>
              <a:t/>
            </a:r>
            <a:br>
              <a:rPr lang="en-US" altLang="zh-CN" dirty="0">
                <a:latin typeface="+mj-ea"/>
              </a:rPr>
            </a:br>
            <a:endParaRPr lang="zh-CN" altLang="zh-CN" sz="4200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为什么需要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3775604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zh-CN" altLang="en-US" dirty="0"/>
              <a:t>随着网络拓扑的日益复杂，整个网络内设备的时钟同步将变得十分重要。如果依靠管理员手工修改系统时钟，不仅工作量巨大，而且时钟的准确性也无法得到保证。</a:t>
            </a:r>
            <a:endParaRPr lang="en-US" altLang="zh-CN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altLang="zh-CN" dirty="0"/>
              <a:t>NTP</a:t>
            </a:r>
            <a:r>
              <a:rPr lang="zh-CN" altLang="en-US" dirty="0"/>
              <a:t>的出现就是为了</a:t>
            </a:r>
            <a:r>
              <a:rPr lang="zh-CN" altLang="en-US" dirty="0">
                <a:solidFill>
                  <a:srgbClr val="FF0000"/>
                </a:solidFill>
              </a:rPr>
              <a:t>解决网络内设备系统时钟的同步问题。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8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为什么需要</a:t>
            </a:r>
            <a:r>
              <a:rPr lang="en-US" altLang="zh-CN" dirty="0"/>
              <a:t>NTP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655" y="1298502"/>
            <a:ext cx="8229600" cy="3775604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altLang="zh-CN" dirty="0"/>
              <a:t>NTP</a:t>
            </a:r>
            <a:r>
              <a:rPr lang="zh-CN" altLang="en-US" dirty="0"/>
              <a:t>的主要应用场景</a:t>
            </a:r>
            <a:endParaRPr lang="en-US" altLang="zh-CN" dirty="0"/>
          </a:p>
          <a:p>
            <a:pPr lvl="1">
              <a:lnSpc>
                <a:spcPts val="2400"/>
              </a:lnSpc>
            </a:pPr>
            <a:r>
              <a:rPr lang="zh-CN" altLang="en-US" dirty="0">
                <a:solidFill>
                  <a:srgbClr val="FF0000"/>
                </a:solidFill>
              </a:rPr>
              <a:t>网络管理：</a:t>
            </a:r>
            <a:r>
              <a:rPr lang="zh-CN" altLang="en-US" dirty="0"/>
              <a:t>对从不同路由器采集来的日志信息、调试信息进行分析时，需要以时间作为参照依据。</a:t>
            </a:r>
          </a:p>
          <a:p>
            <a:pPr lvl="1">
              <a:lnSpc>
                <a:spcPts val="2400"/>
              </a:lnSpc>
            </a:pPr>
            <a:r>
              <a:rPr lang="zh-CN" altLang="en-US" dirty="0">
                <a:solidFill>
                  <a:srgbClr val="FF0000"/>
                </a:solidFill>
              </a:rPr>
              <a:t>计费系统</a:t>
            </a:r>
            <a:r>
              <a:rPr lang="zh-CN" altLang="en-US" dirty="0"/>
              <a:t>：要求所有设备的时钟保持一致。</a:t>
            </a:r>
          </a:p>
          <a:p>
            <a:pPr lvl="1">
              <a:lnSpc>
                <a:spcPts val="2400"/>
              </a:lnSpc>
            </a:pPr>
            <a:r>
              <a:rPr lang="zh-CN" altLang="en-US" dirty="0">
                <a:solidFill>
                  <a:srgbClr val="FF0000"/>
                </a:solidFill>
              </a:rPr>
              <a:t>多个系统协同处理同一个复杂事件：</a:t>
            </a:r>
            <a:r>
              <a:rPr lang="zh-CN" altLang="en-US" dirty="0"/>
              <a:t>为保证正确的执行顺序，多个系统必须参考同一时钟。</a:t>
            </a:r>
          </a:p>
          <a:p>
            <a:pPr lvl="1">
              <a:lnSpc>
                <a:spcPts val="2400"/>
              </a:lnSpc>
            </a:pPr>
            <a:r>
              <a:rPr lang="zh-CN" altLang="en-US" dirty="0">
                <a:solidFill>
                  <a:srgbClr val="FF0000"/>
                </a:solidFill>
              </a:rPr>
              <a:t>备份服务器和客户机之间进行增量备份</a:t>
            </a:r>
            <a:r>
              <a:rPr lang="zh-CN" altLang="en-US" dirty="0"/>
              <a:t>：要求备份服务器和所有客户机之间的时钟同步。</a:t>
            </a:r>
          </a:p>
          <a:p>
            <a:pPr lvl="1">
              <a:lnSpc>
                <a:spcPts val="2400"/>
              </a:lnSpc>
            </a:pPr>
            <a:r>
              <a:rPr lang="zh-CN" altLang="en-US" dirty="0">
                <a:solidFill>
                  <a:srgbClr val="FF0000"/>
                </a:solidFill>
              </a:rPr>
              <a:t>系统时间</a:t>
            </a:r>
            <a:r>
              <a:rPr lang="zh-CN" altLang="en-US" dirty="0"/>
              <a:t>：某些应用程序需要知道用户登录系统的时间以及文件修改的时间。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344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自定义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4A2467"/>
      </a:hlink>
      <a:folHlink>
        <a:srgbClr val="4A2467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11408</TotalTime>
  <Words>1402</Words>
  <Application>Microsoft Office PowerPoint</Application>
  <PresentationFormat>全屏显示(16:10)</PresentationFormat>
  <Paragraphs>211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 Unicode MS</vt:lpstr>
      <vt:lpstr>Franklin Gothic Book</vt:lpstr>
      <vt:lpstr>Kozuka Gothic Pr6N EL</vt:lpstr>
      <vt:lpstr>仿宋</vt:lpstr>
      <vt:lpstr>黑体</vt:lpstr>
      <vt:lpstr>楷体</vt:lpstr>
      <vt:lpstr>宋体</vt:lpstr>
      <vt:lpstr>微软雅黑</vt:lpstr>
      <vt:lpstr>微软雅黑 Light</vt:lpstr>
      <vt:lpstr>幼圆</vt:lpstr>
      <vt:lpstr>Arial</vt:lpstr>
      <vt:lpstr>MS Reference Sans Serif</vt:lpstr>
      <vt:lpstr>Times New Roman</vt:lpstr>
      <vt:lpstr>Wingdings</vt:lpstr>
      <vt:lpstr>Presentation</vt:lpstr>
      <vt:lpstr>网络运维管理</vt:lpstr>
      <vt:lpstr>1. 什么是NTP？</vt:lpstr>
      <vt:lpstr>1.什么是NTP？</vt:lpstr>
      <vt:lpstr>2. 为什么需要NTP？</vt:lpstr>
      <vt:lpstr>2.为什么需要NTP？</vt:lpstr>
      <vt:lpstr>2.为什么需要NTP？</vt:lpstr>
      <vt:lpstr>2.为什么需要NTP？</vt:lpstr>
      <vt:lpstr>2.为什么需要NTP？</vt:lpstr>
      <vt:lpstr>2.为什么需要NTP？</vt:lpstr>
      <vt:lpstr>3. NTP版本的演进</vt:lpstr>
      <vt:lpstr>3. NTP版本的演进</vt:lpstr>
      <vt:lpstr>4. NTP的基本原理</vt:lpstr>
      <vt:lpstr>4. NTP的基本原理</vt:lpstr>
      <vt:lpstr>NTP客户端在T1时刻（客户端的时间，假设8:00）发送一个NTP请求报文给NTP服务器，该请求报文携带离开NTP客户端时的时间戳T1。</vt:lpstr>
      <vt:lpstr>NTP请求报文到达NTP服务器，此时NTP服务器的时刻为T2（服务器的时间，假设8:05）。</vt:lpstr>
      <vt:lpstr>NTP服务器处理之后，于T3时刻（服务器的时间，假设8:06）发出NTP应答报文。该应答报文中携带离开NTP客户端时的时间戳T1、到达NTP服务器时的时间戳T2、离开NTP服务器时的时间戳T3</vt:lpstr>
      <vt:lpstr>NTP客户端在T4时刻（客户端的时间，假设8:05）接收到该应答报文。</vt:lpstr>
      <vt:lpstr>计算：NTP报文从NTP客户端发送到NTP服务器所需要的平均时间Delay。</vt:lpstr>
      <vt:lpstr>计算：NTP客户端与NTP服务器之间的时间差Offset。</vt:lpstr>
      <vt:lpstr>NTP客户端根据计算得到Offset来调整自己的时钟，实现与NTP服务器的时钟同步。</vt:lpstr>
      <vt:lpstr>假设：T1=8:00，T2=7:59，T3=8:00，T4=8:05</vt:lpstr>
      <vt:lpstr>5. 公共的NTP服务器</vt:lpstr>
      <vt:lpstr>5. 公共的NTP服务器</vt:lpstr>
      <vt:lpstr>5. 公共的NTP服务器</vt:lpstr>
      <vt:lpstr>5. 公共的NTP服务器</vt:lpstr>
      <vt:lpstr>5. 公共的NTP服务器</vt:lpstr>
      <vt:lpstr>PowerPoint 演示文稿</vt:lpstr>
      <vt:lpstr>Thanks.</vt:lpstr>
    </vt:vector>
  </TitlesOfParts>
  <Company>NIC.HACTCM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计算机文化</dc:title>
  <cp:lastModifiedBy>XuChenggang</cp:lastModifiedBy>
  <cp:revision>1249</cp:revision>
  <dcterms:created xsi:type="dcterms:W3CDTF">2014-02-16T08:01:44Z</dcterms:created>
  <dcterms:modified xsi:type="dcterms:W3CDTF">2022-04-27T08:12:17Z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